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301" r:id="rId3"/>
    <p:sldId id="303" r:id="rId4"/>
    <p:sldId id="258" r:id="rId5"/>
    <p:sldId id="299" r:id="rId6"/>
    <p:sldId id="311" r:id="rId7"/>
    <p:sldId id="314" r:id="rId8"/>
    <p:sldId id="313" r:id="rId9"/>
    <p:sldId id="312" r:id="rId10"/>
    <p:sldId id="315" r:id="rId11"/>
    <p:sldId id="316" r:id="rId12"/>
    <p:sldId id="295" r:id="rId13"/>
    <p:sldId id="298" r:id="rId14"/>
    <p:sldId id="290" r:id="rId15"/>
    <p:sldId id="308" r:id="rId16"/>
    <p:sldId id="288" r:id="rId17"/>
    <p:sldId id="306" r:id="rId18"/>
    <p:sldId id="289" r:id="rId19"/>
    <p:sldId id="292" r:id="rId20"/>
    <p:sldId id="296" r:id="rId21"/>
    <p:sldId id="293" r:id="rId22"/>
    <p:sldId id="304" r:id="rId23"/>
    <p:sldId id="305" r:id="rId24"/>
    <p:sldId id="291" r:id="rId25"/>
    <p:sldId id="310" r:id="rId26"/>
    <p:sldId id="277" r:id="rId27"/>
    <p:sldId id="307" r:id="rId28"/>
    <p:sldId id="276" r:id="rId29"/>
    <p:sldId id="317" r:id="rId30"/>
    <p:sldId id="318" r:id="rId31"/>
    <p:sldId id="279" r:id="rId32"/>
    <p:sldId id="300" r:id="rId33"/>
    <p:sldId id="30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FF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2BA23-6459-4249-BFC8-29964739D69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6AB6CB-83C0-4E77-B90E-1CD10DEC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47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0206-DE4B-4590-88B5-8EF091D1854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4BD6-3285-432D-8D45-EF6C6FB7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B62A-9574-4B70-AA84-7DD3874DB52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7138-6877-4CAF-8DC8-2C9BAA245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954E-EC61-44A0-8C46-F088F2FFEA9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78A-3160-45B4-81D0-103A26D69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4A80-458C-4638-A0E1-BA7B5A68861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5EC9-5D16-407D-AF8F-17CB814D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298-7C90-4897-B2EB-42D4885CF96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C1C6-994F-4DF4-B564-A7F84EE4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EA56-2B84-4A18-97BE-9A5C3126F16B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D077-7D7B-4484-81EA-BD01249D9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1694-F5CE-4BA1-92D6-D617B55BAF9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6F87-ED0F-45CA-9B5A-212F54BB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F855-CFF5-4611-A98B-92810DFF12F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7C5D-CD18-4FF9-93D8-4818825B6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0B3E-9BFD-42E8-99BB-E836FF8DED6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DC4E-B660-486B-9554-856F60D7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03A7-269A-4ADB-B7E4-A14EF99EDE0D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D3EE-97D7-461D-86F3-5B8F2844A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8B78-481F-499A-B802-67EF34F6348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92D2-54C6-4B8A-9910-C10CF8A6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604C-4B52-441E-A280-6F1AF045E529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D1B2-95CF-43AE-9110-9ED7FCDB6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01B53-FB38-4114-91BD-FD115AABB943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06237-66E5-4848-8D3C-3AB3DF784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6381328"/>
            <a:ext cx="4556125" cy="7186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916238" y="981075"/>
            <a:ext cx="49688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66"/>
                </a:solidFill>
              </a:rPr>
              <a:t>Туберкулёз и его профилактика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GP105_213\Desktop\slide_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2927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979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GP105_213\Desktop\slide_1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264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5" descr="tuberculosis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5" descr="tuberkulez-legkik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5" descr="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5" descr="3ce062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10" descr="img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5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5" descr="im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5" descr="Simptomy-tuberkul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5" descr="im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5" descr="simptomu-tyberkyleza-y-det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5" descr="0023-023-Profilaktika-tuberkuleza-sostoit-iz-3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5" descr="img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Прививки против туберкулеза в национальном календаре прививок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1171"/>
              </p:ext>
            </p:extLst>
          </p:nvPr>
        </p:nvGraphicFramePr>
        <p:xfrm>
          <a:off x="539553" y="1772816"/>
          <a:ext cx="806489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8"/>
                <a:gridCol w="2688298"/>
                <a:gridCol w="2688298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dirty="0" smtClean="0"/>
                        <a:t>Вакцинация</a:t>
                      </a:r>
                      <a:r>
                        <a:rPr lang="ru-RU" baseline="0" dirty="0" smtClean="0"/>
                        <a:t> против туберкулеза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Новорожденные</a:t>
                      </a:r>
                    </a:p>
                    <a:p>
                      <a:r>
                        <a:rPr lang="ru-RU" dirty="0" smtClean="0"/>
                        <a:t>3-7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Вакцина </a:t>
                      </a:r>
                    </a:p>
                    <a:p>
                      <a:r>
                        <a:rPr lang="ru-RU" dirty="0" smtClean="0"/>
                        <a:t>БЦЖ -М</a:t>
                      </a:r>
                      <a:endParaRPr lang="ru-RU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dirty="0" smtClean="0"/>
                        <a:t>Ревакцинация туберкулеза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 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Вакцина</a:t>
                      </a:r>
                    </a:p>
                    <a:p>
                      <a:r>
                        <a:rPr lang="ru-RU" dirty="0" smtClean="0"/>
                        <a:t>БЦЖ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выявления туберкулеза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проба Манту :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роводится ежегодно в возрасте </a:t>
            </a:r>
          </a:p>
          <a:p>
            <a:pPr marL="0" indent="0">
              <a:buNone/>
            </a:pPr>
            <a:r>
              <a:rPr lang="ru-RU" dirty="0" smtClean="0"/>
              <a:t> с 1 года до 8 лет</a:t>
            </a:r>
          </a:p>
          <a:p>
            <a:pPr marL="0" indent="0">
              <a:buNone/>
            </a:pPr>
            <a:r>
              <a:rPr lang="ru-RU" dirty="0" smtClean="0"/>
              <a:t>2.Диаскин тест</a:t>
            </a:r>
          </a:p>
          <a:p>
            <a:pPr marL="0" indent="0">
              <a:buNone/>
            </a:pPr>
            <a:r>
              <a:rPr lang="ru-RU" dirty="0" smtClean="0"/>
              <a:t>проводится ежегодно  с 8 лет до 17 лет</a:t>
            </a:r>
          </a:p>
          <a:p>
            <a:pPr marL="0" indent="0">
              <a:buNone/>
            </a:pPr>
            <a:r>
              <a:rPr lang="ru-RU" dirty="0" smtClean="0"/>
              <a:t>3.Флюорография  проводится ежегодно </a:t>
            </a:r>
          </a:p>
          <a:p>
            <a:pPr marL="0" indent="0">
              <a:buNone/>
            </a:pPr>
            <a:r>
              <a:rPr lang="ru-RU" dirty="0" smtClean="0"/>
              <a:t>с 15 лет</a:t>
            </a:r>
          </a:p>
          <a:p>
            <a:pPr marL="0" indent="0">
              <a:buNone/>
            </a:pPr>
            <a:r>
              <a:rPr lang="ru-RU" dirty="0" smtClean="0"/>
              <a:t>4. Бактериологическое исследование мокроты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35545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10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4284663" y="373063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увеличении реакции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Манту на 6 мм</a:t>
            </a:r>
            <a:r>
              <a:rPr lang="ru-RU" sz="2400" dirty="0" smtClean="0">
                <a:latin typeface="Times New Roman" pitchFamily="18" charset="0"/>
              </a:rPr>
              <a:t>, а также при длительной монотонной пробе ( 10-12 мм)и </a:t>
            </a:r>
            <a:r>
              <a:rPr lang="ru-RU" sz="2400" dirty="0">
                <a:latin typeface="Times New Roman" pitchFamily="18" charset="0"/>
              </a:rPr>
              <a:t>в случаях, когда </a:t>
            </a:r>
            <a:r>
              <a:rPr lang="ru-RU" sz="2400" dirty="0" err="1" smtClean="0">
                <a:latin typeface="Times New Roman" pitchFamily="18" charset="0"/>
              </a:rPr>
              <a:t>гиперреакция</a:t>
            </a:r>
            <a:r>
              <a:rPr lang="ru-RU" sz="2400" dirty="0" smtClean="0">
                <a:latin typeface="Times New Roman" pitchFamily="18" charset="0"/>
              </a:rPr>
              <a:t> на туберкулин ( проба 15 – 17 мм) , при положительном </a:t>
            </a:r>
            <a:r>
              <a:rPr lang="ru-RU" sz="2400" dirty="0" err="1" smtClean="0">
                <a:latin typeface="Times New Roman" pitchFamily="18" charset="0"/>
              </a:rPr>
              <a:t>диаскин</a:t>
            </a:r>
            <a:r>
              <a:rPr lang="ru-RU" sz="2400" dirty="0" smtClean="0">
                <a:latin typeface="Times New Roman" pitchFamily="18" charset="0"/>
              </a:rPr>
              <a:t> - тесте</a:t>
            </a:r>
          </a:p>
          <a:p>
            <a:r>
              <a:rPr lang="ru-RU" sz="2400" dirty="0" smtClean="0">
                <a:latin typeface="Times New Roman" pitchFamily="18" charset="0"/>
              </a:rPr>
              <a:t>необходимо обследование у фтизиатра. </a:t>
            </a:r>
          </a:p>
          <a:p>
            <a:r>
              <a:rPr lang="ru-RU" sz="2400" dirty="0" smtClean="0">
                <a:latin typeface="Times New Roman" pitchFamily="18" charset="0"/>
              </a:rPr>
              <a:t>Фтизиатр </a:t>
            </a:r>
            <a:r>
              <a:rPr lang="ru-RU" sz="2400" dirty="0">
                <a:latin typeface="Times New Roman" pitchFamily="18" charset="0"/>
              </a:rPr>
              <a:t>может назначить профилактическое лечение туберкулеза 1-2-мя препаратами.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Обычная длительность лечения составляет 2 </a:t>
            </a:r>
            <a:r>
              <a:rPr lang="ru-RU" sz="2400" dirty="0" smtClean="0">
                <a:latin typeface="Times New Roman" pitchFamily="18" charset="0"/>
              </a:rPr>
              <a:t> - 3месяца</a:t>
            </a:r>
            <a:r>
              <a:rPr lang="ru-RU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Пройди флюрограмму </a:t>
            </a:r>
            <a:br>
              <a:rPr lang="ru-RU" sz="4000" smtClean="0"/>
            </a:br>
            <a:r>
              <a:rPr lang="ru-RU" sz="4000" smtClean="0"/>
              <a:t>1 раз в год!!!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5" descr="cms-image-000013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970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257300" y="1628775"/>
            <a:ext cx="6769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Все должны знать, что туберкулез – </a:t>
            </a:r>
            <a:r>
              <a:rPr lang="ru-RU" sz="4800" b="1">
                <a:solidFill>
                  <a:srgbClr val="92D050"/>
                </a:solidFill>
                <a:latin typeface="Times New Roman" pitchFamily="18" charset="0"/>
              </a:rPr>
              <a:t>излечимое заболевание!</a:t>
            </a:r>
            <a:endParaRPr lang="ru-RU" sz="4800">
              <a:solidFill>
                <a:srgbClr val="92D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GP105_213\Desktop\slide_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3526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4963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0066"/>
                </a:solidFill>
              </a:rPr>
              <a:t>Что необходимо знать о туберкулезе каждому из нас для личной безопасности?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GP105_213\Desktop\img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507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77755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Не только в день борьбы с туберкулезом,</a:t>
            </a:r>
          </a:p>
          <a:p>
            <a:pPr algn="ctr"/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Давайте о проблеме, говорить всерьез,</a:t>
            </a:r>
          </a:p>
          <a:p>
            <a:pPr algn="ctr"/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Как сетуют врачи, по всем прогнозам,</a:t>
            </a:r>
          </a:p>
          <a:p>
            <a:pPr algn="ctr"/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Растет, как на дрожжах, туберкулез!</a:t>
            </a:r>
          </a:p>
          <a:p>
            <a:pPr algn="ctr"/>
            <a:endParaRPr lang="ru-RU" sz="320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3200">
                <a:solidFill>
                  <a:srgbClr val="FF0066"/>
                </a:solidFill>
                <a:latin typeface="Times New Roman" pitchFamily="18" charset="0"/>
              </a:rPr>
              <a:t>Давайте же, бороться с сей заразой,</a:t>
            </a:r>
          </a:p>
          <a:p>
            <a:pPr algn="ctr"/>
            <a:r>
              <a:rPr lang="ru-RU" sz="3200">
                <a:solidFill>
                  <a:srgbClr val="FF0066"/>
                </a:solidFill>
                <a:latin typeface="Times New Roman" pitchFamily="18" charset="0"/>
              </a:rPr>
              <a:t>И не давать ей спуску никогда,</a:t>
            </a:r>
          </a:p>
          <a:p>
            <a:pPr algn="ctr"/>
            <a:r>
              <a:rPr lang="ru-RU" sz="3200">
                <a:solidFill>
                  <a:srgbClr val="FF0066"/>
                </a:solidFill>
                <a:latin typeface="Times New Roman" pitchFamily="18" charset="0"/>
              </a:rPr>
              <a:t>Навалимся всем миром, дружно, сразу,</a:t>
            </a:r>
          </a:p>
          <a:p>
            <a:pPr algn="ctr"/>
            <a:r>
              <a:rPr lang="ru-RU" sz="3200">
                <a:solidFill>
                  <a:srgbClr val="FF0066"/>
                </a:solidFill>
                <a:latin typeface="Times New Roman" pitchFamily="18" charset="0"/>
              </a:rPr>
              <a:t>Пусть страшная болезнь исчезнет навсегда!</a:t>
            </a:r>
          </a:p>
          <a:p>
            <a:endParaRPr lang="ru-RU" sz="2000">
              <a:solidFill>
                <a:srgbClr val="FF0066"/>
              </a:solidFill>
              <a:latin typeface="Times New Roman" pitchFamily="18" charset="0"/>
            </a:endParaRPr>
          </a:p>
          <a:p>
            <a:endParaRPr lang="ru-RU" sz="200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5" descr="%D1%82%D1%83%D0%B1%D0%B5%D1%80%D0%BA%D1%83%D0%BB%D0%B5%D0%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9" name="Picture 5" descr="0026-026-Spasibo-za-vnim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370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284663" y="0"/>
            <a:ext cx="4859337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</a:rPr>
              <a:t>Ге́нрих Ге́рман Ро́берт Кох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</a:rPr>
              <a:t>— немецкий микробиолог. Открыл бациллу сибирской язвы, холерный вибрион и туберкулёзную палочку. </a:t>
            </a:r>
            <a:endParaRPr lang="ru-RU" sz="3200">
              <a:latin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</a:rPr>
              <a:t>За исследования туберкулёза награждён Нобелевской премией по физиологии и медицине в 1905 году.</a:t>
            </a:r>
            <a:endParaRPr lang="ru-RU" sz="3200">
              <a:latin typeface="Times New Roman" pitchFamily="18" charset="0"/>
            </a:endParaRPr>
          </a:p>
          <a:p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5" descr="%D0%9B%D0%B5%D0%BA%D1%86%D0%B8%D1%8F-%D1%82%D1%83%D0%B1%D0%B5%D1%80%D0%BA%D1%83%D0%BB%D0%B5%D0%B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можно заразится</a:t>
            </a:r>
            <a:br>
              <a:rPr lang="ru-RU" dirty="0" smtClean="0"/>
            </a:br>
            <a:r>
              <a:rPr lang="ru-RU" dirty="0" smtClean="0"/>
              <a:t>туберкулезом</a:t>
            </a:r>
            <a:endParaRPr lang="ru-RU" dirty="0"/>
          </a:p>
        </p:txBody>
      </p:sp>
      <p:pic>
        <p:nvPicPr>
          <p:cNvPr id="1026" name="Picture 2" descr="C:\Users\DGP105_213\Desktop\slide_1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228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GP105_213\Desktop\slide_1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831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GP105_213\Desktop\slide_1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742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GP105_213\Desktop\slide_1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39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215</Words>
  <Application>Microsoft Office PowerPoint</Application>
  <PresentationFormat>Экран (4:3)</PresentationFormat>
  <Paragraphs>39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можно заразится туберкулезом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Прививки против туберкулеза в национальном календаре прививок</vt:lpstr>
      <vt:lpstr>Методы выявления туберкулеза</vt:lpstr>
      <vt:lpstr>Презентация PowerPoint</vt:lpstr>
      <vt:lpstr>Пройди флюрограмму  1 раз в год!!!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Берестова Наталия Борисовна</cp:lastModifiedBy>
  <cp:revision>30</cp:revision>
  <dcterms:created xsi:type="dcterms:W3CDTF">2013-08-23T08:38:35Z</dcterms:created>
  <dcterms:modified xsi:type="dcterms:W3CDTF">2019-04-10T11:51:18Z</dcterms:modified>
</cp:coreProperties>
</file>